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7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6" r:id="rId6"/>
    <p:sldId id="267" r:id="rId7"/>
    <p:sldId id="263" r:id="rId8"/>
    <p:sldId id="277" r:id="rId9"/>
    <p:sldId id="278" r:id="rId10"/>
    <p:sldId id="290" r:id="rId11"/>
    <p:sldId id="279" r:id="rId12"/>
    <p:sldId id="280" r:id="rId13"/>
    <p:sldId id="281" r:id="rId14"/>
    <p:sldId id="282" r:id="rId15"/>
    <p:sldId id="284" r:id="rId16"/>
    <p:sldId id="291" r:id="rId17"/>
    <p:sldId id="292" r:id="rId18"/>
    <p:sldId id="293" r:id="rId19"/>
    <p:sldId id="283" r:id="rId20"/>
    <p:sldId id="294" r:id="rId21"/>
    <p:sldId id="295" r:id="rId22"/>
    <p:sldId id="296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A00FFB-004C-4DD3-B844-919879EB20B3}" type="datetime1">
              <a:rPr lang="fr-FR" smtClean="0"/>
              <a:t>25/10/2023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1B7C63-1C5E-4750-B578-54929C1B486A}" type="datetime1">
              <a:rPr lang="fr-FR" noProof="0" smtClean="0"/>
              <a:t>25/10/2023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280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74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880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820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0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13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426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25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6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91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935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07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13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93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84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745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8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8586344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9510905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437615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534562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1188360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2520636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33798371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237603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255544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8" name="Espace réservé d’image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2762795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rgbClr val="FFFFFF"/>
                </a:solidFill>
              </a:rPr>
              <a:t>Modifiez le style du titre</a:t>
            </a:r>
            <a:endParaRPr lang="fr-FR" noProof="0" dirty="0">
              <a:solidFill>
                <a:srgbClr val="FFFFFF"/>
              </a:solidFill>
            </a:endParaRP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19" name="Espace réservé d’image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0" name="Espace réservé d’image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fr-FR" noProof="0" dirty="0"/>
              <a:t>Cliquer pour ajouter du texte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68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96377308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rgbClr val="FFFFFF"/>
                </a:solidFill>
              </a:rPr>
              <a:t>Modifiez le style du titre</a:t>
            </a:r>
          </a:p>
        </p:txBody>
      </p:sp>
      <p:sp>
        <p:nvSpPr>
          <p:cNvPr id="12" name="Espace réservé d’image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Titre de la présentation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28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sz="6000" noProof="0"/>
              <a:t>Modifiez le style du titre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Titre de la présentation</a:t>
            </a:r>
          </a:p>
        </p:txBody>
      </p:sp>
      <p:sp>
        <p:nvSpPr>
          <p:cNvPr id="14" name="Espace réservé d’image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fr-FR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‹N°›</a:t>
            </a:fld>
            <a:endParaRPr lang="fr-FR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7183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sz="5400" noProof="0"/>
              <a:t>Modifiez le style du titre</a:t>
            </a:r>
          </a:p>
        </p:txBody>
      </p:sp>
      <p:sp>
        <p:nvSpPr>
          <p:cNvPr id="11" name="Sous-titr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accent1"/>
                </a:solidFill>
              </a:rPr>
              <a:t>Modifiez le style des sous-titres du masque</a:t>
            </a: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23" name="Espace réservé d’image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244D815C-8BF3-4ECF-A945-A2A7C2983AF9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910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6604498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1263213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665410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4490719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869073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615694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5969038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0D4885A8-DDA8-4FCF-AB25-DA8F78EC7557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1131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16" r:id="rId2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409" y="322338"/>
            <a:ext cx="6815446" cy="2499213"/>
          </a:xfrm>
        </p:spPr>
        <p:txBody>
          <a:bodyPr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rtl="0"/>
            <a:r>
              <a:rPr lang="fr-FR" sz="66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Système de prévision et affrontement intelligent des catastrophes naturelles</a:t>
            </a:r>
            <a:endParaRPr lang="fr-FR" sz="6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314E0393-FD00-B556-3936-D44D396985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656" r="15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604" y="269330"/>
            <a:ext cx="5945393" cy="2366683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Coordination inter-systèmes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10</a:t>
            </a:fld>
            <a:endParaRPr lang="fr-FR"/>
          </a:p>
        </p:txBody>
      </p:sp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86B97EB0-1BBE-688B-73FC-43CB103CC3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968" r="968"/>
          <a:stretch>
            <a:fillRect/>
          </a:stretch>
        </p:blipFill>
        <p:spPr>
          <a:xfrm>
            <a:off x="0" y="3349256"/>
            <a:ext cx="7086600" cy="3508743"/>
          </a:xfrm>
        </p:spPr>
      </p:pic>
      <p:pic>
        <p:nvPicPr>
          <p:cNvPr id="27" name="Espace réservé pour une image  26">
            <a:extLst>
              <a:ext uri="{FF2B5EF4-FFF2-40B4-BE49-F238E27FC236}">
                <a16:creationId xmlns:a16="http://schemas.microsoft.com/office/drawing/2014/main" id="{74D761A9-30F1-BFA7-04F5-65B63B6653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5851" r="5851"/>
          <a:stretch>
            <a:fillRect/>
          </a:stretch>
        </p:blipFill>
        <p:spPr>
          <a:xfrm>
            <a:off x="7086600" y="0"/>
            <a:ext cx="5105400" cy="6858000"/>
          </a:xfrm>
        </p:spPr>
      </p:pic>
    </p:spTree>
    <p:extLst>
      <p:ext uri="{BB962C8B-B14F-4D97-AF65-F5344CB8AC3E}">
        <p14:creationId xmlns:p14="http://schemas.microsoft.com/office/powerpoint/2010/main" val="49219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23" y="278985"/>
            <a:ext cx="9523655" cy="1501327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Communication et évacuation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11</a:t>
            </a:fld>
            <a:endParaRPr lang="fr-FR"/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C9F6C535-4CF8-C4D5-C1A9-06FE45254D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1" r="41"/>
          <a:stretch>
            <a:fillRect/>
          </a:stretch>
        </p:blipFill>
        <p:spPr>
          <a:xfrm>
            <a:off x="0" y="2286000"/>
            <a:ext cx="12192000" cy="4572000"/>
          </a:xfrm>
        </p:spPr>
      </p:pic>
    </p:spTree>
    <p:extLst>
      <p:ext uri="{BB962C8B-B14F-4D97-AF65-F5344CB8AC3E}">
        <p14:creationId xmlns:p14="http://schemas.microsoft.com/office/powerpoint/2010/main" val="193342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 (En-têtes)"/>
              </a:rPr>
              <a:t>Tests des communications d’urgence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 (En-têtes)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12</a:t>
            </a:fld>
            <a:endParaRPr lang="fr-FR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7B835450-C3B7-C2FC-7C80-B0448BFC77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769" r="24769"/>
          <a:stretch>
            <a:fillRect/>
          </a:stretch>
        </p:blipFill>
        <p:spPr>
          <a:xfrm>
            <a:off x="7086600" y="0"/>
            <a:ext cx="5105400" cy="6858000"/>
          </a:xfrm>
        </p:spPr>
      </p:pic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AB72A0C3-20E3-E3F2-350B-4A4A1EEEF1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30" b="230"/>
          <a:stretch>
            <a:fillRect/>
          </a:stretch>
        </p:blipFill>
        <p:spPr>
          <a:xfrm>
            <a:off x="0" y="3566160"/>
            <a:ext cx="7086600" cy="3291840"/>
          </a:xfrm>
        </p:spPr>
      </p:pic>
    </p:spTree>
    <p:extLst>
      <p:ext uri="{BB962C8B-B14F-4D97-AF65-F5344CB8AC3E}">
        <p14:creationId xmlns:p14="http://schemas.microsoft.com/office/powerpoint/2010/main" val="95977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 (En-têtes)"/>
              </a:rPr>
              <a:t>Campagnes de sensibilisation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 (En-têtes)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13</a:t>
            </a:fld>
            <a:endParaRPr lang="fr-FR"/>
          </a:p>
        </p:txBody>
      </p:sp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909ECF43-1DDD-0C8F-6A3B-CF7A5C508A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00" r="400"/>
          <a:stretch>
            <a:fillRect/>
          </a:stretch>
        </p:blipFill>
        <p:spPr>
          <a:xfrm>
            <a:off x="0" y="3550920"/>
            <a:ext cx="7086600" cy="330708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D73B768-DBEF-0B35-A13D-7820953E44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504" r="12504"/>
          <a:stretch>
            <a:fillRect/>
          </a:stretch>
        </p:blipFill>
        <p:spPr>
          <a:xfrm>
            <a:off x="7086600" y="0"/>
            <a:ext cx="5105400" cy="6858000"/>
          </a:xfrm>
        </p:spPr>
      </p:pic>
    </p:spTree>
    <p:extLst>
      <p:ext uri="{BB962C8B-B14F-4D97-AF65-F5344CB8AC3E}">
        <p14:creationId xmlns:p14="http://schemas.microsoft.com/office/powerpoint/2010/main" val="64479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 (En-têtes)"/>
              </a:rPr>
              <a:t>Stratégies d’évacuation 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 (En-têtes)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14</a:t>
            </a:fld>
            <a:endParaRPr lang="fr-FR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0B8D9BDB-41A9-D11B-9FAC-4BE0DEF765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872" b="10872"/>
          <a:stretch>
            <a:fillRect/>
          </a:stretch>
        </p:blipFill>
        <p:spPr>
          <a:xfrm>
            <a:off x="0" y="3738563"/>
            <a:ext cx="7086600" cy="3119437"/>
          </a:xfrm>
        </p:spPr>
      </p:pic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7C35ACC4-37AA-E25A-8853-E093FFBBDA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7460" r="7460"/>
          <a:stretch>
            <a:fillRect/>
          </a:stretch>
        </p:blipFill>
        <p:spPr>
          <a:xfrm>
            <a:off x="7086600" y="0"/>
            <a:ext cx="5105400" cy="6858000"/>
          </a:xfrm>
        </p:spPr>
      </p:pic>
    </p:spTree>
    <p:extLst>
      <p:ext uri="{BB962C8B-B14F-4D97-AF65-F5344CB8AC3E}">
        <p14:creationId xmlns:p14="http://schemas.microsoft.com/office/powerpoint/2010/main" val="98164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 (En-têtes)"/>
              </a:rPr>
              <a:t>Évaluation des risques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 (En-têtes)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15</a:t>
            </a:fld>
            <a:endParaRPr lang="fr-FR"/>
          </a:p>
        </p:txBody>
      </p:sp>
      <p:pic>
        <p:nvPicPr>
          <p:cNvPr id="27" name="Espace réservé pour une image  26">
            <a:extLst>
              <a:ext uri="{FF2B5EF4-FFF2-40B4-BE49-F238E27FC236}">
                <a16:creationId xmlns:a16="http://schemas.microsoft.com/office/drawing/2014/main" id="{8BAD651F-85C2-2E25-819B-357FB1FA0D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776" r="4776"/>
          <a:stretch>
            <a:fillRect/>
          </a:stretch>
        </p:blipFill>
        <p:spPr>
          <a:xfrm>
            <a:off x="0" y="3429000"/>
            <a:ext cx="7086600" cy="3429000"/>
          </a:xfrm>
        </p:spPr>
      </p:pic>
      <p:pic>
        <p:nvPicPr>
          <p:cNvPr id="25" name="Espace réservé pour une image  24">
            <a:extLst>
              <a:ext uri="{FF2B5EF4-FFF2-40B4-BE49-F238E27FC236}">
                <a16:creationId xmlns:a16="http://schemas.microsoft.com/office/drawing/2014/main" id="{EEABC429-998E-B99E-C11C-753CDB7FB2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3736" b="3736"/>
          <a:stretch>
            <a:fillRect/>
          </a:stretch>
        </p:blipFill>
        <p:spPr>
          <a:xfrm>
            <a:off x="7086598" y="1"/>
            <a:ext cx="5105402" cy="6858000"/>
          </a:xfrm>
        </p:spPr>
      </p:pic>
    </p:spTree>
    <p:extLst>
      <p:ext uri="{BB962C8B-B14F-4D97-AF65-F5344CB8AC3E}">
        <p14:creationId xmlns:p14="http://schemas.microsoft.com/office/powerpoint/2010/main" val="213782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10" y="252481"/>
            <a:ext cx="9523655" cy="1501327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Recherche et innovation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16</a:t>
            </a:fld>
            <a:endParaRPr lang="fr-FR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4F34849-7D75-D1E5-ED45-97BDAE7320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028" b="11028"/>
          <a:stretch>
            <a:fillRect/>
          </a:stretch>
        </p:blipFill>
        <p:spPr>
          <a:xfrm>
            <a:off x="0" y="2286000"/>
            <a:ext cx="12192000" cy="4572000"/>
          </a:xfrm>
        </p:spPr>
      </p:pic>
    </p:spTree>
    <p:extLst>
      <p:ext uri="{BB962C8B-B14F-4D97-AF65-F5344CB8AC3E}">
        <p14:creationId xmlns:p14="http://schemas.microsoft.com/office/powerpoint/2010/main" val="198533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 (En-têtes)"/>
              </a:rPr>
              <a:t>Prévisions météorologiques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 (En-têtes)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17</a:t>
            </a:fld>
            <a:endParaRPr lang="fr-FR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7F55E0EB-A6C6-DF4A-1141-BDF34F8793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778" r="12778"/>
          <a:stretch>
            <a:fillRect/>
          </a:stretch>
        </p:blipFill>
        <p:spPr>
          <a:xfrm>
            <a:off x="7086600" y="0"/>
            <a:ext cx="5105400" cy="6858000"/>
          </a:xfrm>
        </p:spPr>
      </p:pic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7D843761-CF65-E12F-FF5B-80FC01C51D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7777" b="7777"/>
          <a:stretch>
            <a:fillRect/>
          </a:stretch>
        </p:blipFill>
        <p:spPr>
          <a:xfrm>
            <a:off x="0" y="3119438"/>
            <a:ext cx="7086600" cy="3738562"/>
          </a:xfrm>
        </p:spPr>
      </p:pic>
    </p:spTree>
    <p:extLst>
      <p:ext uri="{BB962C8B-B14F-4D97-AF65-F5344CB8AC3E}">
        <p14:creationId xmlns:p14="http://schemas.microsoft.com/office/powerpoint/2010/main" val="3577503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 (En-têtes)"/>
              </a:rPr>
              <a:t>Préservation environnementale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 (En-têtes)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18</a:t>
            </a:fld>
            <a:endParaRPr lang="fr-FR"/>
          </a:p>
        </p:txBody>
      </p:sp>
      <p:pic>
        <p:nvPicPr>
          <p:cNvPr id="27" name="Espace réservé pour une image  26">
            <a:extLst>
              <a:ext uri="{FF2B5EF4-FFF2-40B4-BE49-F238E27FC236}">
                <a16:creationId xmlns:a16="http://schemas.microsoft.com/office/drawing/2014/main" id="{8BD98C36-ADDE-7736-BD3E-7A4CEAD8BD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90" b="2590"/>
          <a:stretch>
            <a:fillRect/>
          </a:stretch>
        </p:blipFill>
        <p:spPr>
          <a:xfrm>
            <a:off x="7086600" y="0"/>
            <a:ext cx="5105400" cy="6858000"/>
          </a:xfrm>
        </p:spPr>
      </p:pic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90373AF2-55DF-5F9B-229C-71C62B39A8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319" b="13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161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 (En-têtes)"/>
              </a:rPr>
              <a:t>	Énergies renouvelables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 (En-têtes)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19</a:t>
            </a:fld>
            <a:endParaRPr lang="fr-FR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733BB4F9-38FD-D4A3-6338-0218CD731FF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171" b="9171"/>
          <a:stretch>
            <a:fillRect/>
          </a:stretch>
        </p:blipFill>
        <p:spPr>
          <a:xfrm>
            <a:off x="0" y="3551238"/>
            <a:ext cx="7086600" cy="3306762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D389245-DAD7-EC5F-20C8-F70943AF7B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3983" b="13983"/>
          <a:stretch>
            <a:fillRect/>
          </a:stretch>
        </p:blipFill>
        <p:spPr>
          <a:xfrm>
            <a:off x="7086600" y="0"/>
            <a:ext cx="5105400" cy="6858000"/>
          </a:xfrm>
        </p:spPr>
      </p:pic>
    </p:spTree>
    <p:extLst>
      <p:ext uri="{BB962C8B-B14F-4D97-AF65-F5344CB8AC3E}">
        <p14:creationId xmlns:p14="http://schemas.microsoft.com/office/powerpoint/2010/main" val="302024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34" y="776941"/>
            <a:ext cx="3209008" cy="3841442"/>
          </a:xfrm>
        </p:spPr>
        <p:txBody>
          <a:bodyPr rtlCol="0">
            <a:normAutofit/>
          </a:bodyPr>
          <a:lstStyle/>
          <a:p>
            <a:pPr rtl="0"/>
            <a:r>
              <a:rPr lang="fr-FR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Réalisé par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39379D5B-69AD-AC6B-2800-219A8EDA43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132" r="9132"/>
          <a:stretch>
            <a:fillRect/>
          </a:stretch>
        </p:blipFill>
        <p:spPr>
          <a:xfrm>
            <a:off x="4074696" y="9427"/>
            <a:ext cx="8117306" cy="3429000"/>
          </a:xfrm>
        </p:spPr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>
                <a:latin typeface="Franklin Gothic Demi" panose="020B0703020102020204" pitchFamily="34" charset="0"/>
              </a:rPr>
              <a:t>OUAFI </a:t>
            </a:r>
            <a:r>
              <a:rPr lang="fr-FR" dirty="0" err="1">
                <a:latin typeface="Franklin Gothic Demi" panose="020B0703020102020204" pitchFamily="34" charset="0"/>
              </a:rPr>
              <a:t>mohammed</a:t>
            </a:r>
            <a:r>
              <a:rPr lang="fr-FR" dirty="0">
                <a:latin typeface="Franklin Gothic Demi" panose="020B0703020102020204" pitchFamily="34" charset="0"/>
              </a:rPr>
              <a:t> </a:t>
            </a:r>
            <a:r>
              <a:rPr lang="fr-FR" dirty="0" err="1">
                <a:latin typeface="Franklin Gothic Demi" panose="020B0703020102020204" pitchFamily="34" charset="0"/>
              </a:rPr>
              <a:t>zakaria</a:t>
            </a:r>
            <a:endParaRPr lang="fr-FR" dirty="0">
              <a:latin typeface="Franklin Gothic Demi" panose="020B0703020102020204" pitchFamily="34" charset="0"/>
            </a:endParaRPr>
          </a:p>
          <a:p>
            <a:pPr rtl="0"/>
            <a:r>
              <a:rPr lang="fr-FR" dirty="0">
                <a:latin typeface="Franklin Gothic Demi" panose="020B0703020102020204" pitchFamily="34" charset="0"/>
              </a:rPr>
              <a:t>BENGUELLA </a:t>
            </a:r>
            <a:r>
              <a:rPr lang="fr-FR" dirty="0" err="1">
                <a:latin typeface="Franklin Gothic Demi" panose="020B0703020102020204" pitchFamily="34" charset="0"/>
              </a:rPr>
              <a:t>mehdi</a:t>
            </a:r>
            <a:r>
              <a:rPr lang="fr-FR" dirty="0">
                <a:latin typeface="Franklin Gothic Demi" panose="020B0703020102020204" pitchFamily="34" charset="0"/>
              </a:rPr>
              <a:t> </a:t>
            </a:r>
            <a:r>
              <a:rPr lang="fr-FR" dirty="0" err="1">
                <a:latin typeface="Franklin Gothic Demi" panose="020B0703020102020204" pitchFamily="34" charset="0"/>
              </a:rPr>
              <a:t>oussama</a:t>
            </a:r>
            <a:endParaRPr lang="fr-FR" dirty="0">
              <a:latin typeface="Franklin Gothic Demi" panose="020B0703020102020204" pitchFamily="34" charset="0"/>
            </a:endParaRPr>
          </a:p>
          <a:p>
            <a:pPr rtl="0"/>
            <a:r>
              <a:rPr lang="fr-FR" dirty="0">
                <a:latin typeface="Franklin Gothic Demi" panose="020B0703020102020204" pitchFamily="34" charset="0"/>
              </a:rPr>
              <a:t>MEZIANI </a:t>
            </a:r>
            <a:r>
              <a:rPr lang="fr-FR" dirty="0" err="1">
                <a:latin typeface="Franklin Gothic Demi" panose="020B0703020102020204" pitchFamily="34" charset="0"/>
              </a:rPr>
              <a:t>chaimaa</a:t>
            </a:r>
            <a:r>
              <a:rPr lang="fr-FR" dirty="0">
                <a:latin typeface="Franklin Gothic Demi" panose="020B0703020102020204" pitchFamily="34" charset="0"/>
              </a:rPr>
              <a:t> </a:t>
            </a:r>
            <a:r>
              <a:rPr lang="fr-FR" dirty="0" err="1">
                <a:latin typeface="Franklin Gothic Demi" panose="020B0703020102020204" pitchFamily="34" charset="0"/>
              </a:rPr>
              <a:t>nadéra</a:t>
            </a:r>
            <a:endParaRPr lang="fr-FR" dirty="0">
              <a:latin typeface="Franklin Gothic Demi" panose="020B0703020102020204" pitchFamily="34" charset="0"/>
            </a:endParaRPr>
          </a:p>
          <a:p>
            <a:pPr rtl="0"/>
            <a:r>
              <a:rPr lang="fr-FR" dirty="0">
                <a:latin typeface="Franklin Gothic Demi" panose="020B0703020102020204" pitchFamily="34" charset="0"/>
              </a:rPr>
              <a:t>BEHLOULI </a:t>
            </a:r>
            <a:r>
              <a:rPr lang="fr-FR" dirty="0" err="1">
                <a:latin typeface="Franklin Gothic Demi" panose="020B0703020102020204" pitchFamily="34" charset="0"/>
              </a:rPr>
              <a:t>zoubir</a:t>
            </a:r>
            <a:endParaRPr lang="fr-FR" dirty="0">
              <a:latin typeface="Franklin Gothic Demi" panose="020B0703020102020204" pitchFamily="34" charset="0"/>
            </a:endParaRP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fr-FR"/>
              <a:t>20XX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40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pour votre attention</a:t>
            </a:r>
          </a:p>
        </p:txBody>
      </p:sp>
      <p:pic>
        <p:nvPicPr>
          <p:cNvPr id="52" name="Espace réservé d’image 51" descr="Image contenant le ciel, l’extérieur, la montagne, la nature, les étoile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/>
        </p:blipFill>
        <p:spPr/>
      </p:pic>
      <p:pic>
        <p:nvPicPr>
          <p:cNvPr id="58" name="Espace réservé d’image 57" descr="Image contenant la montagne, le ciel, l’extérieur, la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BAEA19-91BF-48E8-A1D4-8FB745E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fr-FR"/>
              <a:t>20XX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39F39FF-F5CB-4ACA-9B46-4CCF89ECA75F}" type="slidenum">
              <a:rPr lang="fr-FR" smtClean="0"/>
              <a:pPr lvl="0" rtl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Prévision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/>
              <a:t>3</a:t>
            </a:fld>
            <a:endParaRPr lang="fr-FR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C67FD2E5-CD56-B938-BC67-31B4F1ADF4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425" b="14425"/>
          <a:stretch>
            <a:fillRect/>
          </a:stretch>
        </p:blipFill>
        <p:spPr>
          <a:xfrm>
            <a:off x="0" y="2285521"/>
            <a:ext cx="12192000" cy="4583112"/>
          </a:xfrm>
        </p:spPr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Algorithmes de prévisions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4</a:t>
            </a:fld>
            <a:endParaRPr lang="fr-FR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5EAA3680-EEF0-02DE-37AF-4A8312D89E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11" r="14811"/>
          <a:stretch>
            <a:fillRect/>
          </a:stretch>
        </p:blipFill>
        <p:spPr/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B3E1A921-96A7-8C7A-7734-B56128F5B5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3074" b="3074"/>
          <a:stretch>
            <a:fillRect/>
          </a:stretch>
        </p:blipFill>
        <p:spPr/>
      </p:pic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3A6BDD84-F1F2-9BFA-0F7D-092D508E8F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9536" b="95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" y="761662"/>
            <a:ext cx="5945393" cy="2366683"/>
          </a:xfrm>
        </p:spPr>
        <p:txBody>
          <a:bodyPr rtlCol="0">
            <a:normAutofit/>
          </a:bodyPr>
          <a:lstStyle/>
          <a:p>
            <a:pPr rtl="0"/>
            <a:r>
              <a:rPr lang="fr-FR" sz="3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Stations de captations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5</a:t>
            </a:fld>
            <a:endParaRPr lang="fr-FR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F10ED41-F37D-A28A-D887-A0A632E4AA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595" b="7595"/>
          <a:stretch>
            <a:fillRect/>
          </a:stretch>
        </p:blipFill>
        <p:spPr/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83A5BA7B-39D1-221B-5A9C-A8A2FA06B6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0867" b="20867"/>
          <a:stretch>
            <a:fillRect/>
          </a:stretch>
        </p:blipFill>
        <p:spPr/>
      </p:pic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AC1BDA0A-9F8E-B37C-0E15-7E09F3821C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9536" b="95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417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28" y="845800"/>
            <a:ext cx="5945393" cy="2366683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Nouvelles technologies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6</a:t>
            </a:fld>
            <a:endParaRPr lang="fr-FR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E431BBCC-AE64-473D-48BA-2BF5377936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663" b="1663"/>
          <a:stretch>
            <a:fillRect/>
          </a:stretch>
        </p:blipFill>
        <p:spPr>
          <a:xfrm>
            <a:off x="0" y="4533900"/>
            <a:ext cx="7086600" cy="2324100"/>
          </a:xfrm>
        </p:spPr>
      </p:pic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945A5141-84B6-758C-17EE-3672DA7DA1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9862" r="9862"/>
          <a:stretch>
            <a:fillRect/>
          </a:stretch>
        </p:blipFill>
        <p:spPr/>
      </p:pic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812F85A0-A6C3-EE41-D3F9-DCF6BA708F2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3140" b="13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268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23" y="278985"/>
            <a:ext cx="9523655" cy="1501327"/>
          </a:xfrm>
        </p:spPr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Infrastructures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7</a:t>
            </a:fld>
            <a:endParaRPr lang="fr-FR"/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CFEE4DD6-02C0-BD54-9C54-43EFC5846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1875" b="21875"/>
          <a:stretch>
            <a:fillRect/>
          </a:stretch>
        </p:blipFill>
        <p:spPr>
          <a:xfrm>
            <a:off x="0" y="2286000"/>
            <a:ext cx="12192000" cy="4572000"/>
          </a:xfrm>
        </p:spPr>
      </p:pic>
    </p:spTree>
    <p:extLst>
      <p:ext uri="{BB962C8B-B14F-4D97-AF65-F5344CB8AC3E}">
        <p14:creationId xmlns:p14="http://schemas.microsoft.com/office/powerpoint/2010/main" val="153909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Urbanisme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8</a:t>
            </a:fld>
            <a:endParaRPr lang="fr-FR"/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F9F4CFCD-94B8-CE50-B8C4-B7D5027922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564" b="16564"/>
          <a:stretch>
            <a:fillRect/>
          </a:stretch>
        </p:blipFill>
        <p:spPr>
          <a:xfrm>
            <a:off x="0" y="2286000"/>
            <a:ext cx="12192000" cy="4572000"/>
          </a:xfrm>
        </p:spPr>
      </p:pic>
    </p:spTree>
    <p:extLst>
      <p:ext uri="{BB962C8B-B14F-4D97-AF65-F5344CB8AC3E}">
        <p14:creationId xmlns:p14="http://schemas.microsoft.com/office/powerpoint/2010/main" val="147418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600" i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Remise aux normes</a:t>
            </a:r>
            <a:endParaRPr lang="fr-FR" sz="3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/>
              <a:t>Titre de la présentation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2722F022-211C-4882-844C-086FEA6806AA}" type="slidenum">
              <a:rPr lang="fr-FR" smtClean="0"/>
              <a:pPr lvl="0" rtl="0"/>
              <a:t>9</a:t>
            </a:fld>
            <a:endParaRPr lang="fr-FR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4F2334C5-E320-757A-532B-4B941524D5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25" r="1425"/>
          <a:stretch>
            <a:fillRect/>
          </a:stretch>
        </p:blipFill>
        <p:spPr>
          <a:xfrm>
            <a:off x="7086600" y="0"/>
            <a:ext cx="5105400" cy="6858000"/>
          </a:xfrm>
        </p:spPr>
      </p:pic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222368C2-71F4-2503-D84A-27DD521664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2009" b="22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49473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TM03457485[[fn=Maillage]]</Template>
  <TotalTime>242</TotalTime>
  <Words>190</Words>
  <Application>Microsoft Office PowerPoint</Application>
  <PresentationFormat>Grand écran</PresentationFormat>
  <Paragraphs>94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Avenir Next LT Pro</vt:lpstr>
      <vt:lpstr>Calibri</vt:lpstr>
      <vt:lpstr>Century Gothic</vt:lpstr>
      <vt:lpstr>Century Gothic (En-têtes)</vt:lpstr>
      <vt:lpstr>Franklin Gothic Demi</vt:lpstr>
      <vt:lpstr>Maillage</vt:lpstr>
      <vt:lpstr>Système de prévision et affrontement intelligent des catastrophes naturelles</vt:lpstr>
      <vt:lpstr>Réalisé par</vt:lpstr>
      <vt:lpstr>Prévision</vt:lpstr>
      <vt:lpstr>Algorithmes de prévisions</vt:lpstr>
      <vt:lpstr> Stations de captations</vt:lpstr>
      <vt:lpstr>Nouvelles technologies</vt:lpstr>
      <vt:lpstr>Infrastructures</vt:lpstr>
      <vt:lpstr>Urbanisme</vt:lpstr>
      <vt:lpstr> Remise aux normes</vt:lpstr>
      <vt:lpstr>Coordination inter-systèmes</vt:lpstr>
      <vt:lpstr>Communication et évacuation</vt:lpstr>
      <vt:lpstr>Tests des communications d’urgence</vt:lpstr>
      <vt:lpstr>Campagnes de sensibilisation</vt:lpstr>
      <vt:lpstr>Stratégies d’évacuation </vt:lpstr>
      <vt:lpstr>Évaluation des risques</vt:lpstr>
      <vt:lpstr>Recherche et innovation</vt:lpstr>
      <vt:lpstr>Prévisions météorologiques</vt:lpstr>
      <vt:lpstr>Préservation environnementale</vt:lpstr>
      <vt:lpstr> Énergies renouvelables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Spécification des catastrophes naturelles</dc:title>
  <dc:creator>Benguella Mehdi</dc:creator>
  <cp:lastModifiedBy>Zakaria Ouafi</cp:lastModifiedBy>
  <cp:revision>32</cp:revision>
  <dcterms:created xsi:type="dcterms:W3CDTF">2023-10-14T14:25:18Z</dcterms:created>
  <dcterms:modified xsi:type="dcterms:W3CDTF">2023-10-25T07:53:47Z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